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D5585A-61EC-1841-7C49-ACD49CFC9112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88152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70841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863135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D29FEF-F5F5-6C1C-8BF7-003546C97C94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51153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41969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30097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234662-9009-383C-2BE3-0D3B473B8198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1540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8104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55771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AD8F1DB-66D8-D590-3D64-9B796578D606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81721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97171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26234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FB18B8B-CDCB-B1C2-00CC-626E308C3B0F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98720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1475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49317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21CB07-07BF-6214-3331-D509744343AC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11164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08367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45604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2DC71A-7C83-D253-CB97-42AEDDC0CC85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6F9E35D-2C6F-0B18-9810-53CA27872DD0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30.10.2013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gradFill>
          <a:gsLst>
            <a:gs pos="0">
              <a:schemeClr val="accent1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910368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2191999" cy="3112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 flipH="0" flipV="0">
            <a:off x="0" y="2235199"/>
            <a:ext cx="12191999" cy="461725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21999"/>
                </a:schemeClr>
              </a:gs>
              <a:gs pos="100000">
                <a:schemeClr val="bg1">
                  <a:alpha val="21999"/>
                </a:schemeClr>
              </a:gs>
            </a:gsLst>
            <a:lin ang="16200000" scaled="1"/>
          </a:gradFill>
          <a:ln w="12700">
            <a:noFill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 algn="l">
              <a:defRPr/>
            </a:pPr>
            <a:r>
              <a:rPr lang="en-US">
                <a:solidFill>
                  <a:schemeClr val="bg1"/>
                </a:solidFill>
              </a:rPr>
              <a:t>IT University of Copenhagen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 flipH="0" flipV="0">
            <a:off x="0" y="3662038"/>
            <a:ext cx="11708373" cy="3190412"/>
          </a:xfrm>
        </p:spPr>
        <p:txBody>
          <a:bodyPr/>
          <a:lstStyle/>
          <a:p>
            <a:pPr algn="l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Program Name: Bachelor of Science (BSc) in Data Science.</a:t>
            </a:r>
            <a:endParaRPr sz="24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  <a:p>
            <a:pPr algn="l">
              <a:defRPr/>
            </a:pPr>
            <a:r>
              <a:rPr lang="en-US" sz="2400" b="0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University: IT University of Copenhagen (ITU), Denmark.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850804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472572" y="4469"/>
            <a:ext cx="10881227" cy="1325562"/>
          </a:xfrm>
        </p:spPr>
        <p:txBody>
          <a:bodyPr/>
          <a:lstStyle/>
          <a:p>
            <a:pPr algn="l">
              <a:defRPr/>
            </a:pPr>
            <a:r>
              <a:rPr sz="3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Bachelor of Science in</a:t>
            </a:r>
            <a:br>
              <a:rPr sz="3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3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Data Science</a:t>
            </a:r>
            <a:r>
              <a:rPr sz="36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sz="3600"/>
          </a:p>
        </p:txBody>
      </p:sp>
      <p:sp>
        <p:nvSpPr>
          <p:cNvPr id="100448831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4413" y="1849514"/>
            <a:ext cx="4757527" cy="3831855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Duration of Study: 3 years </a:t>
            </a:r>
            <a:b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(6 semesters).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Language of Instruction: English.</a:t>
            </a:r>
            <a:endParaRPr/>
          </a:p>
        </p:txBody>
      </p:sp>
      <p:pic>
        <p:nvPicPr>
          <p:cNvPr id="1651429769" name=""/>
          <p:cNvPicPr>
            <a:picLocks noChangeAspect="1"/>
          </p:cNvPicPr>
          <p:nvPr/>
        </p:nvPicPr>
        <p:blipFill>
          <a:blip r:embed="rId3"/>
          <a:srcRect l="17040" t="0" r="11224" b="0"/>
          <a:stretch/>
        </p:blipFill>
        <p:spPr bwMode="auto">
          <a:xfrm flipH="0" flipV="0">
            <a:off x="4892912" y="1155384"/>
            <a:ext cx="8137863" cy="5495924"/>
          </a:xfrm>
          <a:prstGeom prst="rect">
            <a:avLst/>
          </a:prstGeom>
          <a:ln w="12700">
            <a:solidFill>
              <a:srgbClr val="000000">
                <a:alpha val="999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536484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95144" y="4468"/>
            <a:ext cx="10881227" cy="1325562"/>
          </a:xfrm>
        </p:spPr>
        <p:txBody>
          <a:bodyPr/>
          <a:lstStyle/>
          <a:p>
            <a:pPr algn="l">
              <a:defRPr/>
            </a:pPr>
            <a:r>
              <a:rPr lang="en-US" sz="36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1st and 2nd Semester</a:t>
            </a:r>
            <a:endParaRPr sz="3600"/>
          </a:p>
        </p:txBody>
      </p:sp>
      <p:sp>
        <p:nvSpPr>
          <p:cNvPr id="588294092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4412" y="1849513"/>
            <a:ext cx="5025708" cy="38318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1st Semester: 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Introduction to Data Science and Programming;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Linear Algebra and Optimisation;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Foundations of Probability.</a:t>
            </a:r>
            <a:endParaRPr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2nd Semester: 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Applied Statistics;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Algorithms and Data Structures;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Projects in Data Science.</a:t>
            </a:r>
            <a:endParaRPr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8441158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50120" y="318706"/>
            <a:ext cx="10246011" cy="622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88439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95144" y="4468"/>
            <a:ext cx="10881227" cy="1325562"/>
          </a:xfrm>
        </p:spPr>
        <p:txBody>
          <a:bodyPr/>
          <a:lstStyle/>
          <a:p>
            <a:pPr algn="l">
              <a:defRPr/>
            </a:pPr>
            <a:r>
              <a:rPr lang="en-US" sz="36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3rd and 4th Semester</a:t>
            </a:r>
            <a:endParaRPr sz="3600"/>
          </a:p>
        </p:txBody>
      </p:sp>
      <p:sp>
        <p:nvSpPr>
          <p:cNvPr id="965896347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4412" y="1849513"/>
            <a:ext cx="4757527" cy="38318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3rd Semester: 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Machine Learning;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Introduction to Database; Systems Network Analysis.</a:t>
            </a:r>
            <a:endParaRPr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4th Semester: Natural Language Processing and Deep Learning;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Data Visualization and Data-driven Decision-making;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Large-Scale Data Analysis.</a:t>
            </a:r>
            <a:endParaRPr sz="2400"/>
          </a:p>
        </p:txBody>
      </p:sp>
      <p:pic>
        <p:nvPicPr>
          <p:cNvPr id="17658250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11406" y="556279"/>
            <a:ext cx="11096624" cy="5981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479167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185897" y="13716"/>
            <a:ext cx="10881227" cy="1325562"/>
          </a:xfrm>
        </p:spPr>
        <p:txBody>
          <a:bodyPr/>
          <a:lstStyle/>
          <a:p>
            <a:pPr algn="l">
              <a:defRPr/>
            </a:pPr>
            <a:r>
              <a:rPr lang="en-US" sz="36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5th and 6th Semester</a:t>
            </a:r>
            <a:endParaRPr sz="3600"/>
          </a:p>
        </p:txBody>
      </p:sp>
      <p:sp>
        <p:nvSpPr>
          <p:cNvPr id="880242184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4412" y="1849513"/>
            <a:ext cx="4757527" cy="3831855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5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</a:t>
            </a: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 Semester: 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Technical Communication;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Security and Privacy;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Software Development and Software Engineering;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Elective.</a:t>
            </a:r>
            <a:endParaRPr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6th Semester: 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Bachelor Project;</a:t>
            </a:r>
            <a:b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Reflections on Data Science; Elective.</a:t>
            </a:r>
            <a:endParaRPr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8706682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725191" y="731367"/>
            <a:ext cx="9599575" cy="5395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348577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222887" y="78448"/>
            <a:ext cx="10881227" cy="1325562"/>
          </a:xfrm>
        </p:spPr>
        <p:txBody>
          <a:bodyPr/>
          <a:lstStyle/>
          <a:p>
            <a:pPr algn="l">
              <a:defRPr/>
            </a:pPr>
            <a:r>
              <a:rPr lang="en-US" sz="36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Additional Information</a:t>
            </a:r>
            <a:endParaRPr sz="3600"/>
          </a:p>
        </p:txBody>
      </p:sp>
      <p:sp>
        <p:nvSpPr>
          <p:cNvPr id="1668245779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4411" y="1849512"/>
            <a:ext cx="4665053" cy="383185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Tuition Fee: DKK 50,000 per semester (as of January 2024)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Housing System: The university provides dormitories and private housing.</a:t>
            </a:r>
            <a:endParaRPr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863065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781938" y="1300191"/>
            <a:ext cx="8762352" cy="438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60970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24411" y="-65473"/>
            <a:ext cx="10881227" cy="1325562"/>
          </a:xfrm>
        </p:spPr>
        <p:txBody>
          <a:bodyPr/>
          <a:lstStyle/>
          <a:p>
            <a:pPr algn="l">
              <a:defRPr/>
            </a:pPr>
            <a:r>
              <a:rPr lang="en-US" sz="36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Additional Information</a:t>
            </a:r>
            <a:endParaRPr sz="3600"/>
          </a:p>
        </p:txBody>
      </p:sp>
      <p:sp>
        <p:nvSpPr>
          <p:cNvPr id="1433973036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24411" y="1849512"/>
            <a:ext cx="4555978" cy="383185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program is taught in English.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program uses case studies from both Danish and international organizations.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Students have access to a Study Lab for support with courses and academic topics.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Live Coding sessions are held for first-semester students to enhance programming skills.</a:t>
            </a:r>
            <a:endParaRPr sz="2400"/>
          </a:p>
        </p:txBody>
      </p:sp>
      <p:pic>
        <p:nvPicPr>
          <p:cNvPr id="21349924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580390" y="1204602"/>
            <a:ext cx="9842123" cy="5269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843756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976008" y="-245216"/>
            <a:ext cx="10881227" cy="1325562"/>
          </a:xfrm>
        </p:spPr>
        <p:txBody>
          <a:bodyPr/>
          <a:lstStyle/>
          <a:p>
            <a:pPr algn="ctr">
              <a:defRPr/>
            </a:pPr>
            <a:r>
              <a:rPr lang="en-US" sz="3600" b="1" i="0" u="none" strike="noStrike" cap="none" spc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Reasons for Participating in the Program</a:t>
            </a:r>
            <a:endParaRPr sz="3600"/>
          </a:p>
        </p:txBody>
      </p:sp>
      <p:sp>
        <p:nvSpPr>
          <p:cNvPr id="116148958" name="Content Placeholder 2"/>
          <p:cNvSpPr>
            <a:spLocks noGrp="1"/>
          </p:cNvSpPr>
          <p:nvPr>
            <p:ph idx="1"/>
          </p:nvPr>
        </p:nvSpPr>
        <p:spPr bwMode="auto">
          <a:xfrm flipH="0" flipV="0">
            <a:off x="3837454" y="4938203"/>
            <a:ext cx="4757526" cy="187136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International experience.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Improve your skills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Build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social and collaborative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skills.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World-class university</a:t>
            </a:r>
            <a:endParaRPr/>
          </a:p>
        </p:txBody>
      </p:sp>
      <p:pic>
        <p:nvPicPr>
          <p:cNvPr id="2361929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801336" y="775270"/>
            <a:ext cx="9230570" cy="4105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729763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Slide title</a:t>
            </a:r>
            <a:endParaRPr/>
          </a:p>
        </p:txBody>
      </p:sp>
      <p:sp>
        <p:nvSpPr>
          <p:cNvPr id="15880193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Slide text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ONLYOFFICE/8.2.2.22</Application>
  <PresentationFormat>On-screen Show (4:3)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</cp:revision>
  <dcterms:modified xsi:type="dcterms:W3CDTF">2024-12-16T18:28:12Z</dcterms:modified>
</cp:coreProperties>
</file>